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/>
              <a:t>Grid Configurations: Circles vs. No Circles (Log Scale)</a:t>
            </a:r>
            <a:endParaRPr lang="en-I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4x4</c:v>
                </c:pt>
                <c:pt idx="1">
                  <c:v>5x5</c:v>
                </c:pt>
                <c:pt idx="2">
                  <c:v>6x6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</c:v>
                </c:pt>
                <c:pt idx="1">
                  <c:v>511</c:v>
                </c:pt>
                <c:pt idx="2">
                  <c:v>65535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D2-4390-BC06-42DE63E8D5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without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4x4</c:v>
                </c:pt>
                <c:pt idx="1">
                  <c:v>5x5</c:v>
                </c:pt>
                <c:pt idx="2">
                  <c:v>6x6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65521</c:v>
                </c:pt>
                <c:pt idx="1">
                  <c:v>33553921</c:v>
                </c:pt>
                <c:pt idx="2">
                  <c:v>68719411201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D2-4390-BC06-42DE63E8D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4259103"/>
        <c:axId val="1273621279"/>
      </c:barChart>
      <c:catAx>
        <c:axId val="1284259103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273621279"/>
        <c:crosses val="autoZero"/>
        <c:auto val="1"/>
        <c:lblAlgn val="ctr"/>
        <c:lblOffset val="100"/>
        <c:noMultiLvlLbl val="0"/>
      </c:catAx>
      <c:valAx>
        <c:axId val="1273621279"/>
        <c:scaling>
          <c:logBase val="10"/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284259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273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920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151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738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912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26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2860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893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458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118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220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64D33-5F31-44A9-8E19-408F5ECF0486}" type="datetimeFigureOut">
              <a:rPr lang="en-IL" smtClean="0"/>
              <a:t>12/09/2024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261A15-E215-4B39-9989-9317C92B0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720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321A98-DF4A-B186-195D-AEC7E7630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Formal Verification in the Game "Cops and Thieves"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CF58A35-0C5F-BBD6-9B4A-6358EECBA5F9}"/>
              </a:ext>
            </a:extLst>
          </p:cNvPr>
          <p:cNvSpPr txBox="1">
            <a:spLocks/>
          </p:cNvSpPr>
          <p:nvPr/>
        </p:nvSpPr>
        <p:spPr>
          <a:xfrm>
            <a:off x="1045028" y="3017522"/>
            <a:ext cx="9941319" cy="89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Final Project Presentation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5">
            <a:extLst>
              <a:ext uri="{FF2B5EF4-FFF2-40B4-BE49-F238E27FC236}">
                <a16:creationId xmlns:a16="http://schemas.microsoft.com/office/drawing/2014/main" id="{B62060E5-14EB-9DAE-F5C4-3957525B991F}"/>
              </a:ext>
            </a:extLst>
          </p:cNvPr>
          <p:cNvSpPr txBox="1">
            <a:spLocks/>
          </p:cNvSpPr>
          <p:nvPr/>
        </p:nvSpPr>
        <p:spPr>
          <a:xfrm>
            <a:off x="699941" y="4831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Asaf Ben Or</a:t>
            </a:r>
            <a:endParaRPr lang="en-US" sz="320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Yonatan Kupfer</a:t>
            </a:r>
            <a:endParaRPr lang="en-IL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75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E111E-1A41-A5A2-2B54-81781B9EC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Verifying with nuXmv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D79A88-017E-1C25-82AA-2447E1299F8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793661" y="2599509"/>
            <a:ext cx="4530898" cy="3639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 dirty="0">
                <a:ln>
                  <a:noFill/>
                </a:ln>
                <a:effectLst/>
              </a:rPr>
              <a:t>After Python, we use </a:t>
            </a:r>
            <a:r>
              <a:rPr kumimoji="0" lang="en-US" altLang="en-IL" sz="2000" b="0" i="0" u="none" strike="noStrike" cap="none" normalizeH="0" baseline="0" dirty="0" err="1">
                <a:ln>
                  <a:noFill/>
                </a:ln>
                <a:effectLst/>
              </a:rPr>
              <a:t>nuXmv</a:t>
            </a:r>
            <a:r>
              <a:rPr kumimoji="0" lang="en-US" altLang="en-IL" sz="2000" b="0" i="0" u="none" strike="noStrike" cap="none" normalizeH="0" baseline="0" dirty="0">
                <a:ln>
                  <a:noFill/>
                </a:ln>
                <a:effectLst/>
              </a:rPr>
              <a:t> to formally verify the results.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 dirty="0">
                <a:ln>
                  <a:noFill/>
                </a:ln>
                <a:effectLst/>
              </a:rPr>
              <a:t>This ensures that the cop’s strategy works under all conditions.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 dirty="0">
                <a:ln>
                  <a:noFill/>
                </a:ln>
                <a:effectLst/>
              </a:rPr>
              <a:t>Formal verification provides a mathematical guarantee.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D63D23-21A4-180B-4596-FBB79D219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560" y="2484255"/>
            <a:ext cx="5010221" cy="37142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93F5-E518-6148-3E3E-C61FC85F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8444"/>
          </a:xfrm>
        </p:spPr>
        <p:txBody>
          <a:bodyPr>
            <a:normAutofit/>
          </a:bodyPr>
          <a:lstStyle/>
          <a:p>
            <a:r>
              <a:rPr lang="en-US" sz="5200"/>
              <a:t>Two Policemen – Strategy 1: Reducing Manhattan Distance</a:t>
            </a:r>
            <a:endParaRPr lang="en-IL" sz="52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6C42987-6D01-9A44-6D21-34F3039E105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398626"/>
            <a:ext cx="5158427" cy="373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IL" altLang="en-IL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 this strategy, cops reduce the Manhattan distance to the thief.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They move directly toward the thief, closing the gap.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This strategy is efficient but has some limitations.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A347-320D-C8FC-E31F-8AA65A80B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154" y="2398626"/>
            <a:ext cx="5164645" cy="3730460"/>
          </a:xfrm>
        </p:spPr>
        <p:txBody>
          <a:bodyPr>
            <a:normAutofit/>
          </a:bodyPr>
          <a:lstStyle/>
          <a:p>
            <a:r>
              <a:rPr lang="en-US" sz="2000" dirty="0"/>
              <a:t>Here will be GIF of the movement</a:t>
            </a:r>
          </a:p>
          <a:p>
            <a:pPr marL="0" indent="0">
              <a:buNone/>
            </a:pP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428173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1648E-0CF3-EE03-9A9D-2D9701C9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8444"/>
          </a:xfrm>
        </p:spPr>
        <p:txBody>
          <a:bodyPr>
            <a:normAutofit/>
          </a:bodyPr>
          <a:lstStyle/>
          <a:p>
            <a:r>
              <a:rPr lang="en-US" sz="5200"/>
              <a:t>Second Strategy: Going Around the Square</a:t>
            </a:r>
            <a:endParaRPr lang="en-IL" sz="52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18A72FD-2F4B-3465-0DBB-C73A663A451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398626"/>
            <a:ext cx="5158427" cy="37304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IL" altLang="en-IL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Strategy 2 involves the cops moving around the square in a coordinated way.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Instead of directly chasing the thief, they try to corner the thief by controlling the grid.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This strategy can be slower but can trap the thief more effectively in some cases.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D4D40-9759-D2FD-CCAE-1C0337FFC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154" y="2398626"/>
            <a:ext cx="5164645" cy="3730460"/>
          </a:xfrm>
        </p:spPr>
        <p:txBody>
          <a:bodyPr>
            <a:normAutofit/>
          </a:bodyPr>
          <a:lstStyle/>
          <a:p>
            <a:r>
              <a:rPr lang="en-US" sz="2000"/>
              <a:t>Here will be GIF of the movement</a:t>
            </a:r>
          </a:p>
          <a:p>
            <a:endParaRPr lang="en-IL" sz="2000"/>
          </a:p>
        </p:txBody>
      </p:sp>
    </p:spTree>
    <p:extLst>
      <p:ext uri="{BB962C8B-B14F-4D97-AF65-F5344CB8AC3E}">
        <p14:creationId xmlns:p14="http://schemas.microsoft.com/office/powerpoint/2010/main" val="306897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0D10E-DF41-C47A-D581-D9E6620A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/>
              <a:t>Comparing the Strategies</a:t>
            </a:r>
            <a:endParaRPr lang="en-IL" sz="400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0DBA2F5-7D27-DD14-1F9F-AC58D82568F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452656" y="2701427"/>
            <a:ext cx="4483324" cy="26999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Strategy 1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Reducing Manhattan distance is faster but can leave gaps.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Strategy 2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Going around the square takes more time but often traps the thief better.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Formal verification shows strengths and weaknesses of both strategies, depending on the scenario.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5BDA564-D535-8A79-8CC6-FB24BDBD6AC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5123072"/>
              </p:ext>
            </p:extLst>
          </p:nvPr>
        </p:nvGraphicFramePr>
        <p:xfrm>
          <a:off x="6256338" y="2701925"/>
          <a:ext cx="4554537" cy="2698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704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99D28-E9F5-82D7-5C34-88406CBD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 Overview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174A05-F5E4-8458-2B8E-CA62C3282A8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IL" sz="18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1800" b="0" i="0" u="none" strike="noStrike" cap="none" normalizeH="0" baseline="0">
                <a:ln>
                  <a:noFill/>
                </a:ln>
                <a:effectLst/>
              </a:rPr>
              <a:t>We developed a GUI to let users interact with the game.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1800" b="0" i="0" u="none" strike="noStrike" cap="none" normalizeH="0" baseline="0">
                <a:ln>
                  <a:noFill/>
                </a:ln>
                <a:effectLst/>
              </a:rPr>
              <a:t>Players control the thief and try to escape the cops.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1800" b="0" i="0" u="none" strike="noStrike" cap="none" normalizeH="0" baseline="0">
                <a:ln>
                  <a:noFill/>
                </a:ln>
                <a:effectLst/>
              </a:rPr>
              <a:t>This interface makes the strategies visual and interactive, showing how formal verification plays out in real time.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05AC4DB-8A8F-5318-D44A-3394799EAE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2" t="17832" r="38601" b="23347"/>
          <a:stretch/>
        </p:blipFill>
        <p:spPr>
          <a:xfrm>
            <a:off x="6894348" y="650494"/>
            <a:ext cx="3814798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3266D-6F5C-711C-82DF-E90C3B3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It Works: Interactive Demo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3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0249E-8E65-BF27-D101-535047B2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Challenges and Solutions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8E24522-89F3-A327-A1A6-F48610E173F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90719" y="2330505"/>
            <a:ext cx="4559425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 dirty="0">
                <a:ln>
                  <a:noFill/>
                </a:ln>
                <a:effectLst/>
              </a:rPr>
              <a:t>We faced challenges modeling multiple strategies for formal verification.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 dirty="0">
                <a:ln>
                  <a:noFill/>
                </a:ln>
                <a:effectLst/>
              </a:rPr>
              <a:t>The GUI development also required careful integration with game logic.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 dirty="0">
                <a:ln>
                  <a:noFill/>
                </a:ln>
                <a:effectLst/>
              </a:rPr>
              <a:t>Overcoming these issues improved both the analysis and user experience.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985BED-376C-2131-31B7-0D41646A2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062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9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B8090B-7088-C8CA-7CC1-C3B2609875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25312" b="376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D478B-E354-E343-7F73-50937AF6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Future Work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D76F2DF-52E1-FE1F-10CB-222A4B996B0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4342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IL" sz="20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Future work could explore more complex scenarios, like adding more cops</a:t>
            </a:r>
            <a:r>
              <a:rPr lang="en-US" altLang="en-IL" sz="2000"/>
              <a:t> or testing other planar graphs</a:t>
            </a: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Future work could also optimize strategies and improve the GUI.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Expanding the project could lead to even deeper game analysis. </a:t>
            </a:r>
          </a:p>
        </p:txBody>
      </p:sp>
    </p:spTree>
    <p:extLst>
      <p:ext uri="{BB962C8B-B14F-4D97-AF65-F5344CB8AC3E}">
        <p14:creationId xmlns:p14="http://schemas.microsoft.com/office/powerpoint/2010/main" val="8162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D416-B17F-4426-0F6C-8C0C3DEB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DE5ABC8C-5AE9-BDE6-FC7B-78E4F5D3680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762000" y="2551176"/>
            <a:ext cx="4085665" cy="35912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IL" sz="20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We verified two different strategies in Cops and Thieves using formal methods.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Python and nuXmv helped us ensure correctness.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The interactive GUI lets players test the strategies themselves.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635549-77BE-29E4-BA0B-8D546E9E9C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27" r="3095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EA148-433E-C176-6EE4-C8514BBF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Introduction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FF091-B6B5-9820-79C3-9D46A0BF1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This project applies formal verification to the "Cops and Thieves" game.</a:t>
            </a:r>
          </a:p>
          <a:p>
            <a:r>
              <a:rPr lang="en-US" sz="2000"/>
              <a:t>We use Python and nuXmv to analyze different strategies.</a:t>
            </a:r>
          </a:p>
          <a:p>
            <a:r>
              <a:rPr lang="en-US" sz="2000"/>
              <a:t>A GUI was built for interactive gameplay testing.</a:t>
            </a:r>
          </a:p>
          <a:p>
            <a:endParaRPr lang="en-US" sz="200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9E40D-C8A9-C7DE-D193-5B0FA73E99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494" r="2" b="2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016669-16E6-56AE-2754-61130B09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Game Concept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5D34A81-48E4-2EDC-2E89-8EA65A253C7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90719" y="2330505"/>
            <a:ext cx="5278066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The game is played on a grid where one or more cops try to catch a thief.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The thief moves to escape, while the cops follow predefined strategies.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Our goal is to verify whether the cops’ strategies are effective in every situation.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7CFDD63-F17A-2FC1-CFE8-13FCCAB1F1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25532" r="59069" b="55886"/>
          <a:stretch/>
        </p:blipFill>
        <p:spPr>
          <a:xfrm>
            <a:off x="7224820" y="581892"/>
            <a:ext cx="4114638" cy="251875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C0BC16-C0F1-479F-5505-67F599513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28582" r="59632" b="58085"/>
          <a:stretch/>
        </p:blipFill>
        <p:spPr>
          <a:xfrm>
            <a:off x="7083423" y="3862440"/>
            <a:ext cx="4395569" cy="22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A4CEA-BFE7-18DF-11CC-03158DFF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 dirty="0"/>
              <a:t>What is Formal Verification?</a:t>
            </a:r>
            <a:endParaRPr lang="en-US" sz="2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2266D4-F761-DC09-4D82-7A3D9C3E372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100736" y="2508105"/>
            <a:ext cx="4709345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IL" sz="20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Formal verification uses mathematical methods to ensure the system behaves as expected.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Instead of testing a few cases, it proves that a strategy works under all possible scenarios.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This is especially useful in games with multiple strategies and outcomes.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9C5232-60C0-9FCE-EB79-25D454F6B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494" r="2" b="2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28683-B26F-2688-5D40-EE4C9477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Relevance to Formal Verification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4BAAE32-450E-D551-905B-BCB7086C365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IL" sz="18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1800" b="0" i="0" u="none" strike="noStrike" cap="none" normalizeH="0" baseline="0">
                <a:ln>
                  <a:noFill/>
                </a:ln>
                <a:effectLst/>
              </a:rPr>
              <a:t>"Cops and Thieves" is an ideal case for formal verification due to its simplicity.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1800" b="0" i="0" u="none" strike="noStrike" cap="none" normalizeH="0" baseline="0">
                <a:ln>
                  <a:noFill/>
                </a:ln>
                <a:effectLst/>
              </a:rPr>
              <a:t>It has clear rules but complex interactions between cops and thief, making it challenging.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1800" b="0" i="0" u="none" strike="noStrike" cap="none" normalizeH="0" baseline="0">
                <a:ln>
                  <a:noFill/>
                </a:ln>
                <a:effectLst/>
              </a:rPr>
              <a:t>This complexity makes it a good model for testing verification methods.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2F2ACF-AC68-C203-5D55-547A565E3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6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FB1D0-A7E1-0139-0F13-7DDFEC9E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nuXmv?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35309-29F8-F6C4-963B-8487B0DBB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49077" y="2933977"/>
            <a:ext cx="3217333" cy="107780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94FB7D0-D4AC-5598-AD1E-AA886BE7B01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234868" y="1820369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IL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nuXmv is a powerful formal verification tool.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It allows us to model the game as a system and check all possible outcomes.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Using nuXmv, we can ensure that the cops’ strategies work in all cases, not just in selected scenarios. </a:t>
            </a: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445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438AD91-9346-E414-338B-D33D80F170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" t="20762" r="8893" b="4530"/>
          <a:stretch/>
        </p:blipFill>
        <p:spPr>
          <a:xfrm>
            <a:off x="643467" y="669258"/>
            <a:ext cx="10905066" cy="551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3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D62592-92A8-E104-5FDA-FEDAA59E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Reducing Manhattan Distance Strategy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96417F6-CBA7-135E-4ECD-3DD21E43056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045029" y="2524721"/>
            <a:ext cx="4991629" cy="36771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IL" sz="18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1800" b="0" i="0" u="none" strike="noStrike" cap="none" normalizeH="0" baseline="0">
                <a:ln>
                  <a:noFill/>
                </a:ln>
                <a:effectLst/>
              </a:rPr>
              <a:t>Cops reduce the Manhattan distance to the thief by moving directly toward them.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1800" b="0" i="0" u="none" strike="noStrike" cap="none" normalizeH="0" baseline="0">
                <a:ln>
                  <a:noFill/>
                </a:ln>
                <a:effectLst/>
              </a:rPr>
              <a:t>This strategy minimizes the distance in both horizontal and vertical directions.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1800" b="0" i="0" u="none" strike="noStrike" cap="none" normalizeH="0" baseline="0">
                <a:ln>
                  <a:noFill/>
                </a:ln>
                <a:effectLst/>
              </a:rPr>
              <a:t>It’s a fast and straightforward method, often leading to quick captures but can leave escape routes open in some cases.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EB4265-A333-09DE-BB5C-D927719F45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0493" y="1347516"/>
            <a:ext cx="4223252" cy="422325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18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3088F-F0D5-B03B-FA3D-8F100363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One Policeman – Python Analysis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BBB53C4-4577-E0A1-F243-F157B351F8F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90719" y="2330505"/>
            <a:ext cx="5278066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IL" sz="20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Python is used to determine if a thief can escape from one cop.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We simulate different starting positions and movements.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IL" sz="2000" b="0" i="0" u="none" strike="noStrike" cap="none" normalizeH="0" baseline="0">
                <a:ln>
                  <a:noFill/>
                </a:ln>
                <a:effectLst/>
              </a:rPr>
              <a:t>The result is a binary: escape is either possible or not.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D0B3CF-DD63-08A3-05F5-BA7B5EC01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3423" y="944247"/>
            <a:ext cx="4397433" cy="17940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2E3453-D561-9785-58ED-942DAAC5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935" y="3707894"/>
            <a:ext cx="3966544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702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Formal Verification in the Game "Cops and Thieves"</vt:lpstr>
      <vt:lpstr>Introduction</vt:lpstr>
      <vt:lpstr>Game Concept</vt:lpstr>
      <vt:lpstr>What is Formal Verification?</vt:lpstr>
      <vt:lpstr>Relevance to Formal Verification</vt:lpstr>
      <vt:lpstr>Why nuXmv?</vt:lpstr>
      <vt:lpstr>PowerPoint Presentation</vt:lpstr>
      <vt:lpstr>Reducing Manhattan Distance Strategy</vt:lpstr>
      <vt:lpstr>One Policeman – Python Analysis</vt:lpstr>
      <vt:lpstr>Verifying with nuXmv</vt:lpstr>
      <vt:lpstr>Two Policemen – Strategy 1: Reducing Manhattan Distance</vt:lpstr>
      <vt:lpstr>Second Strategy: Going Around the Square</vt:lpstr>
      <vt:lpstr>Comparing the Strategies</vt:lpstr>
      <vt:lpstr>GUI Overview</vt:lpstr>
      <vt:lpstr>How It Works: Interactive Demo</vt:lpstr>
      <vt:lpstr>Challenges and Solutions</vt:lpstr>
      <vt:lpstr>Future 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Kupfer, Yonatan Ytshak</dc:creator>
  <cp:lastModifiedBy>Kupfer, Yonatan Ytshak</cp:lastModifiedBy>
  <cp:revision>2</cp:revision>
  <dcterms:created xsi:type="dcterms:W3CDTF">2024-09-12T05:04:57Z</dcterms:created>
  <dcterms:modified xsi:type="dcterms:W3CDTF">2024-09-12T08:02:02Z</dcterms:modified>
</cp:coreProperties>
</file>